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7C047C"/>
    <a:srgbClr val="16F6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80"/>
    <p:restoredTop sz="94578"/>
  </p:normalViewPr>
  <p:slideViewPr>
    <p:cSldViewPr snapToGrid="0" snapToObjects="1">
      <p:cViewPr varScale="1">
        <p:scale>
          <a:sx n="114" d="100"/>
          <a:sy n="114" d="100"/>
        </p:scale>
        <p:origin x="81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10/7/2021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bing.com/videos/search?q=rwi+prononciation+of+the+sounds&amp;adlt=strict&amp;view=detail&amp;mid=E8A64088389D0468F22CE8A64088389D0468F22C&amp;&amp;FORM=VRDGAR&amp;ru=%2Fvideos%2Fsearch%3Fq%3Drwi%2Bprononciation%2Bof%2Bthe%2Bsounds%26FORM%3DHDRSC4"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8BB9E-F596-C644-BE0D-3C3B80156094}"/>
              </a:ext>
            </a:extLst>
          </p:cNvPr>
          <p:cNvSpPr>
            <a:spLocks noGrp="1"/>
          </p:cNvSpPr>
          <p:nvPr>
            <p:ph type="ctrTitle"/>
          </p:nvPr>
        </p:nvSpPr>
        <p:spPr/>
        <p:txBody>
          <a:bodyPr/>
          <a:lstStyle/>
          <a:p>
            <a:r>
              <a:rPr lang="en-US" dirty="0"/>
              <a:t>Reception at Richmond Avenue Primary School</a:t>
            </a:r>
          </a:p>
        </p:txBody>
      </p:sp>
      <p:sp>
        <p:nvSpPr>
          <p:cNvPr id="3" name="Subtitle 2">
            <a:extLst>
              <a:ext uri="{FF2B5EF4-FFF2-40B4-BE49-F238E27FC236}">
                <a16:creationId xmlns:a16="http://schemas.microsoft.com/office/drawing/2014/main" id="{4F726ABB-AAA3-E948-A7B0-BC24791F98F7}"/>
              </a:ext>
            </a:extLst>
          </p:cNvPr>
          <p:cNvSpPr>
            <a:spLocks noGrp="1"/>
          </p:cNvSpPr>
          <p:nvPr>
            <p:ph type="subTitle" idx="1"/>
          </p:nvPr>
        </p:nvSpPr>
        <p:spPr/>
        <p:txBody>
          <a:bodyPr/>
          <a:lstStyle/>
          <a:p>
            <a:r>
              <a:rPr lang="en-US" dirty="0"/>
              <a:t>Reception and Early Years </a:t>
            </a:r>
            <a:r>
              <a:rPr lang="en-US"/>
              <a:t>at Richmond </a:t>
            </a:r>
            <a:endParaRPr lang="en-US" dirty="0"/>
          </a:p>
        </p:txBody>
      </p:sp>
    </p:spTree>
    <p:extLst>
      <p:ext uri="{BB962C8B-B14F-4D97-AF65-F5344CB8AC3E}">
        <p14:creationId xmlns:p14="http://schemas.microsoft.com/office/powerpoint/2010/main" val="2084129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BDEE6-9F34-AA43-B703-402E5B620D77}"/>
              </a:ext>
            </a:extLst>
          </p:cNvPr>
          <p:cNvSpPr>
            <a:spLocks noGrp="1"/>
          </p:cNvSpPr>
          <p:nvPr>
            <p:ph type="title"/>
          </p:nvPr>
        </p:nvSpPr>
        <p:spPr/>
        <p:txBody>
          <a:bodyPr/>
          <a:lstStyle/>
          <a:p>
            <a:pPr algn="ctr"/>
            <a:r>
              <a:rPr lang="en-US" dirty="0"/>
              <a:t>EYFS 2021 Curriculum</a:t>
            </a:r>
          </a:p>
        </p:txBody>
      </p:sp>
      <p:sp>
        <p:nvSpPr>
          <p:cNvPr id="3" name="Content Placeholder 2">
            <a:extLst>
              <a:ext uri="{FF2B5EF4-FFF2-40B4-BE49-F238E27FC236}">
                <a16:creationId xmlns:a16="http://schemas.microsoft.com/office/drawing/2014/main" id="{22624110-8372-254C-AD64-C321B472FB35}"/>
              </a:ext>
            </a:extLst>
          </p:cNvPr>
          <p:cNvSpPr>
            <a:spLocks noGrp="1"/>
          </p:cNvSpPr>
          <p:nvPr>
            <p:ph idx="1"/>
          </p:nvPr>
        </p:nvSpPr>
        <p:spPr/>
        <p:txBody>
          <a:bodyPr/>
          <a:lstStyle/>
          <a:p>
            <a:r>
              <a:rPr lang="en-US" dirty="0"/>
              <a:t>This year there have been changes made to the Early Years curriculum by the government.</a:t>
            </a:r>
          </a:p>
          <a:p>
            <a:r>
              <a:rPr lang="en-US" dirty="0"/>
              <a:t>As a school we have decided to use a combination of curriculum documents to create our curriculum for the children.</a:t>
            </a:r>
          </a:p>
          <a:p>
            <a:r>
              <a:rPr lang="en-US" dirty="0"/>
              <a:t>- Development Matters &amp; Birth to five matters.</a:t>
            </a:r>
          </a:p>
          <a:p>
            <a:r>
              <a:rPr lang="en-US" dirty="0"/>
              <a:t>There are 7 areas of the curriculum.</a:t>
            </a:r>
          </a:p>
          <a:p>
            <a:r>
              <a:rPr lang="en-US" dirty="0"/>
              <a:t>PSED, Communication and Language, </a:t>
            </a:r>
            <a:r>
              <a:rPr lang="en-US" dirty="0" err="1"/>
              <a:t>Maths</a:t>
            </a:r>
            <a:r>
              <a:rPr lang="en-US" dirty="0"/>
              <a:t>, Literacy, Physical Development, EAD, Understanding the World.</a:t>
            </a:r>
          </a:p>
          <a:p>
            <a:r>
              <a:rPr lang="en-US" dirty="0"/>
              <a:t>These areas have remained the same from the previous curriculum, however it is the 17 areas within them that have altered.</a:t>
            </a:r>
          </a:p>
        </p:txBody>
      </p:sp>
    </p:spTree>
    <p:extLst>
      <p:ext uri="{BB962C8B-B14F-4D97-AF65-F5344CB8AC3E}">
        <p14:creationId xmlns:p14="http://schemas.microsoft.com/office/powerpoint/2010/main" val="2820111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93E85-0E63-B04F-8ACB-F04B60F6A641}"/>
              </a:ext>
            </a:extLst>
          </p:cNvPr>
          <p:cNvSpPr>
            <a:spLocks noGrp="1"/>
          </p:cNvSpPr>
          <p:nvPr>
            <p:ph type="title"/>
          </p:nvPr>
        </p:nvSpPr>
        <p:spPr>
          <a:xfrm>
            <a:off x="1587624" y="207264"/>
            <a:ext cx="7991178" cy="950976"/>
          </a:xfrm>
        </p:spPr>
        <p:txBody>
          <a:bodyPr>
            <a:normAutofit fontScale="90000"/>
          </a:bodyPr>
          <a:lstStyle/>
          <a:p>
            <a:pPr algn="ctr"/>
            <a:r>
              <a:rPr lang="en-US" dirty="0"/>
              <a:t>Personal, social and emotion development</a:t>
            </a:r>
          </a:p>
        </p:txBody>
      </p:sp>
      <p:sp>
        <p:nvSpPr>
          <p:cNvPr id="3" name="Content Placeholder 2">
            <a:extLst>
              <a:ext uri="{FF2B5EF4-FFF2-40B4-BE49-F238E27FC236}">
                <a16:creationId xmlns:a16="http://schemas.microsoft.com/office/drawing/2014/main" id="{C82AABBB-2B6C-DA43-BD1F-DE5B3F7CD0FE}"/>
              </a:ext>
            </a:extLst>
          </p:cNvPr>
          <p:cNvSpPr>
            <a:spLocks noGrp="1"/>
          </p:cNvSpPr>
          <p:nvPr>
            <p:ph idx="1"/>
          </p:nvPr>
        </p:nvSpPr>
        <p:spPr>
          <a:xfrm>
            <a:off x="677334" y="999744"/>
            <a:ext cx="10709994" cy="5583935"/>
          </a:xfrm>
        </p:spPr>
        <p:txBody>
          <a:bodyPr>
            <a:normAutofit fontScale="92500" lnSpcReduction="20000"/>
          </a:bodyPr>
          <a:lstStyle/>
          <a:p>
            <a:r>
              <a:rPr lang="en-US" dirty="0">
                <a:solidFill>
                  <a:srgbClr val="FF0000"/>
                </a:solidFill>
              </a:rPr>
              <a:t>Building Relationships-</a:t>
            </a:r>
          </a:p>
          <a:p>
            <a:pPr lvl="0"/>
            <a:r>
              <a:rPr lang="en-GB" dirty="0"/>
              <a:t>Work and play cooperatively and take turns with others. </a:t>
            </a:r>
          </a:p>
          <a:p>
            <a:pPr lvl="0"/>
            <a:r>
              <a:rPr lang="en-GB" dirty="0"/>
              <a:t>Form positive attachments to adults and friendships with peers.</a:t>
            </a:r>
          </a:p>
          <a:p>
            <a:pPr lvl="0"/>
            <a:r>
              <a:rPr lang="en-GB" dirty="0"/>
              <a:t>Show sensitivity to their own and to others’ needs.</a:t>
            </a:r>
          </a:p>
          <a:p>
            <a:pPr lvl="0"/>
            <a:endParaRPr lang="en-GB" dirty="0"/>
          </a:p>
          <a:p>
            <a:pPr lvl="0"/>
            <a:r>
              <a:rPr lang="en-GB" dirty="0">
                <a:solidFill>
                  <a:srgbClr val="FF0000"/>
                </a:solidFill>
              </a:rPr>
              <a:t>Managing Self-</a:t>
            </a:r>
          </a:p>
          <a:p>
            <a:r>
              <a:rPr lang="en-GB" dirty="0"/>
              <a:t>Be confident to try new activities, show independence, resilience and perseverance.</a:t>
            </a:r>
          </a:p>
          <a:p>
            <a:r>
              <a:rPr lang="en-GB" dirty="0"/>
              <a:t>Know right from wrong and try to behave accordingly.</a:t>
            </a:r>
          </a:p>
          <a:p>
            <a:pPr lvl="0"/>
            <a:r>
              <a:rPr lang="en-GB" dirty="0"/>
              <a:t> Manage their own basic hygiene and personal needs, including dressing, going to the toilet and understanding the importance of healthy food choices.</a:t>
            </a:r>
          </a:p>
          <a:p>
            <a:pPr lvl="0"/>
            <a:endParaRPr lang="en-GB" dirty="0"/>
          </a:p>
          <a:p>
            <a:pPr lvl="0"/>
            <a:r>
              <a:rPr lang="en-GB" dirty="0">
                <a:solidFill>
                  <a:srgbClr val="FF0000"/>
                </a:solidFill>
              </a:rPr>
              <a:t>Self-Regulation-</a:t>
            </a:r>
          </a:p>
          <a:p>
            <a:pPr lvl="0"/>
            <a:r>
              <a:rPr lang="en-GB" dirty="0"/>
              <a:t>Show an understanding of their own feelings and those of others.</a:t>
            </a:r>
          </a:p>
          <a:p>
            <a:pPr lvl="0"/>
            <a:r>
              <a:rPr lang="en-GB" dirty="0"/>
              <a:t>Set and work towards simple goals, being able to wait for what they want and control their immediate impulses when appropriate.</a:t>
            </a:r>
          </a:p>
          <a:p>
            <a:pPr lvl="0"/>
            <a:r>
              <a:rPr lang="en-GB" dirty="0"/>
              <a:t> Give focused attention to what the teacher says, responding appropriately even when engaged in activity, and show an ability to follow instructions involving several ideas or actions.</a:t>
            </a:r>
          </a:p>
          <a:p>
            <a:pPr lvl="0"/>
            <a:endParaRPr lang="en-GB" sz="1600" dirty="0"/>
          </a:p>
          <a:p>
            <a:pPr lvl="0"/>
            <a:endParaRPr lang="en-GB" dirty="0"/>
          </a:p>
          <a:p>
            <a:endParaRPr lang="en-US" dirty="0"/>
          </a:p>
        </p:txBody>
      </p:sp>
    </p:spTree>
    <p:extLst>
      <p:ext uri="{BB962C8B-B14F-4D97-AF65-F5344CB8AC3E}">
        <p14:creationId xmlns:p14="http://schemas.microsoft.com/office/powerpoint/2010/main" val="1456760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4681D-67F9-0E44-BC1B-242453B702B8}"/>
              </a:ext>
            </a:extLst>
          </p:cNvPr>
          <p:cNvSpPr>
            <a:spLocks noGrp="1"/>
          </p:cNvSpPr>
          <p:nvPr>
            <p:ph type="title"/>
          </p:nvPr>
        </p:nvSpPr>
        <p:spPr>
          <a:xfrm>
            <a:off x="677334" y="329184"/>
            <a:ext cx="8596668" cy="816864"/>
          </a:xfrm>
        </p:spPr>
        <p:txBody>
          <a:bodyPr/>
          <a:lstStyle/>
          <a:p>
            <a:pPr algn="ctr"/>
            <a:r>
              <a:rPr lang="en-US" dirty="0"/>
              <a:t>Communication and Language</a:t>
            </a:r>
          </a:p>
        </p:txBody>
      </p:sp>
      <p:sp>
        <p:nvSpPr>
          <p:cNvPr id="3" name="Content Placeholder 2">
            <a:extLst>
              <a:ext uri="{FF2B5EF4-FFF2-40B4-BE49-F238E27FC236}">
                <a16:creationId xmlns:a16="http://schemas.microsoft.com/office/drawing/2014/main" id="{C72AA1C4-E55D-5446-994D-FE6CA4781768}"/>
              </a:ext>
            </a:extLst>
          </p:cNvPr>
          <p:cNvSpPr>
            <a:spLocks noGrp="1"/>
          </p:cNvSpPr>
          <p:nvPr>
            <p:ph idx="1"/>
          </p:nvPr>
        </p:nvSpPr>
        <p:spPr>
          <a:xfrm>
            <a:off x="677334" y="1536667"/>
            <a:ext cx="9868746" cy="4895314"/>
          </a:xfrm>
        </p:spPr>
        <p:txBody>
          <a:bodyPr>
            <a:normAutofit lnSpcReduction="10000"/>
          </a:bodyPr>
          <a:lstStyle/>
          <a:p>
            <a:pPr lvl="0"/>
            <a:r>
              <a:rPr lang="en-GB" dirty="0">
                <a:solidFill>
                  <a:srgbClr val="FF0000"/>
                </a:solidFill>
              </a:rPr>
              <a:t>Listening, attention and understanding-</a:t>
            </a:r>
          </a:p>
          <a:p>
            <a:pPr lvl="0"/>
            <a:r>
              <a:rPr lang="en-GB" dirty="0"/>
              <a:t>Listen attentively and respond to what they hear with relevant questions, comments and actions.</a:t>
            </a:r>
          </a:p>
          <a:p>
            <a:pPr lvl="0"/>
            <a:r>
              <a:rPr lang="en-GB" dirty="0"/>
              <a:t>Make comments about what they have heard and ask questions to clarify their understanding. </a:t>
            </a:r>
          </a:p>
          <a:p>
            <a:pPr lvl="0"/>
            <a:r>
              <a:rPr lang="en-GB" dirty="0"/>
              <a:t>Hold conversation when engaged in back-and forth exchanges with their teacher and peers.</a:t>
            </a:r>
          </a:p>
          <a:p>
            <a:endParaRPr lang="en-US" dirty="0"/>
          </a:p>
          <a:p>
            <a:pPr lvl="0"/>
            <a:r>
              <a:rPr lang="en-GB" dirty="0">
                <a:solidFill>
                  <a:srgbClr val="FF0000"/>
                </a:solidFill>
              </a:rPr>
              <a:t>Speaking- </a:t>
            </a:r>
          </a:p>
          <a:p>
            <a:pPr lvl="0"/>
            <a:r>
              <a:rPr lang="en-GB" dirty="0"/>
              <a:t>Participate in small group, class and one-to-one discussions, offering their own ideas.</a:t>
            </a:r>
          </a:p>
          <a:p>
            <a:pPr lvl="0"/>
            <a:r>
              <a:rPr lang="en-GB" dirty="0"/>
              <a:t>Offer explanations for why things might happen, making use of recently introduced vocabulary.</a:t>
            </a:r>
          </a:p>
          <a:p>
            <a:pPr lvl="0"/>
            <a:r>
              <a:rPr lang="en-GB" dirty="0"/>
              <a:t>Express their ideas and feelings about their experiences using full sentences, including use of past, present and future tenses and making use of conjunctions.</a:t>
            </a:r>
          </a:p>
          <a:p>
            <a:endParaRPr lang="en-US" dirty="0"/>
          </a:p>
        </p:txBody>
      </p:sp>
    </p:spTree>
    <p:extLst>
      <p:ext uri="{BB962C8B-B14F-4D97-AF65-F5344CB8AC3E}">
        <p14:creationId xmlns:p14="http://schemas.microsoft.com/office/powerpoint/2010/main" val="318627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D3403-FD71-0648-B2BF-F2DF8752E8E4}"/>
              </a:ext>
            </a:extLst>
          </p:cNvPr>
          <p:cNvSpPr>
            <a:spLocks noGrp="1"/>
          </p:cNvSpPr>
          <p:nvPr>
            <p:ph type="title"/>
          </p:nvPr>
        </p:nvSpPr>
        <p:spPr>
          <a:xfrm>
            <a:off x="677334" y="609600"/>
            <a:ext cx="8596668" cy="694944"/>
          </a:xfrm>
        </p:spPr>
        <p:txBody>
          <a:bodyPr/>
          <a:lstStyle/>
          <a:p>
            <a:pPr algn="ctr"/>
            <a:r>
              <a:rPr lang="en-US" dirty="0"/>
              <a:t>Physical Development</a:t>
            </a:r>
          </a:p>
        </p:txBody>
      </p:sp>
      <p:sp>
        <p:nvSpPr>
          <p:cNvPr id="3" name="Content Placeholder 2">
            <a:extLst>
              <a:ext uri="{FF2B5EF4-FFF2-40B4-BE49-F238E27FC236}">
                <a16:creationId xmlns:a16="http://schemas.microsoft.com/office/drawing/2014/main" id="{6957126C-C287-EB41-A62A-7598F155E5D0}"/>
              </a:ext>
            </a:extLst>
          </p:cNvPr>
          <p:cNvSpPr>
            <a:spLocks noGrp="1"/>
          </p:cNvSpPr>
          <p:nvPr>
            <p:ph idx="1"/>
          </p:nvPr>
        </p:nvSpPr>
        <p:spPr>
          <a:xfrm>
            <a:off x="677334" y="1712799"/>
            <a:ext cx="9880938" cy="4639282"/>
          </a:xfrm>
        </p:spPr>
        <p:txBody>
          <a:bodyPr>
            <a:normAutofit fontScale="92500" lnSpcReduction="10000"/>
          </a:bodyPr>
          <a:lstStyle/>
          <a:p>
            <a:pPr lvl="0"/>
            <a:r>
              <a:rPr lang="en-GB" dirty="0">
                <a:solidFill>
                  <a:srgbClr val="FF0000"/>
                </a:solidFill>
              </a:rPr>
              <a:t>Gross Motor Skills</a:t>
            </a:r>
          </a:p>
          <a:p>
            <a:pPr lvl="0"/>
            <a:r>
              <a:rPr lang="en-GB" dirty="0"/>
              <a:t>Negotiate space and obstacles safely, with consideration for themselves and others.</a:t>
            </a:r>
          </a:p>
          <a:p>
            <a:pPr lvl="0"/>
            <a:r>
              <a:rPr lang="en-GB" dirty="0"/>
              <a:t>Demonstrate strength, balance and coordination when playing. </a:t>
            </a:r>
          </a:p>
          <a:p>
            <a:pPr lvl="0"/>
            <a:r>
              <a:rPr lang="en-GB" dirty="0"/>
              <a:t>Move energetically, such as running, jumping, dancing, hopping, skipping and climbing.</a:t>
            </a:r>
          </a:p>
          <a:p>
            <a:pPr lvl="0"/>
            <a:endParaRPr lang="en-GB" dirty="0"/>
          </a:p>
          <a:p>
            <a:pPr lvl="0"/>
            <a:r>
              <a:rPr lang="en-GB" dirty="0">
                <a:solidFill>
                  <a:srgbClr val="FF0000"/>
                </a:solidFill>
              </a:rPr>
              <a:t>Fine Motor Skills</a:t>
            </a:r>
          </a:p>
          <a:p>
            <a:pPr lvl="0"/>
            <a:r>
              <a:rPr lang="en-GB" dirty="0"/>
              <a:t>Hold a pencil effectively– using the tripod grip in almost all cases. </a:t>
            </a:r>
          </a:p>
          <a:p>
            <a:pPr lvl="0"/>
            <a:r>
              <a:rPr lang="en-GB" dirty="0"/>
              <a:t>Use a range of small tools, including scissors, paintbrushes and cutlery. </a:t>
            </a:r>
          </a:p>
          <a:p>
            <a:pPr lvl="0"/>
            <a:r>
              <a:rPr lang="en-GB" dirty="0"/>
              <a:t>Begin to show accuracy and care when drawing.</a:t>
            </a:r>
          </a:p>
          <a:p>
            <a:pPr lvl="0"/>
            <a:endParaRPr lang="en-GB" dirty="0"/>
          </a:p>
          <a:p>
            <a:pPr lvl="0"/>
            <a:r>
              <a:rPr lang="en-GB" dirty="0">
                <a:solidFill>
                  <a:srgbClr val="FF0000"/>
                </a:solidFill>
              </a:rPr>
              <a:t>Health-</a:t>
            </a:r>
          </a:p>
          <a:p>
            <a:r>
              <a:rPr lang="en-GB" dirty="0"/>
              <a:t>Manage their own basic hygiene and personal needs, including dressing, going to the toilet and understanding the importance of healthy food choices.</a:t>
            </a:r>
          </a:p>
          <a:p>
            <a:pPr lvl="0"/>
            <a:endParaRPr lang="en-GB" dirty="0"/>
          </a:p>
          <a:p>
            <a:endParaRPr lang="en-US" dirty="0"/>
          </a:p>
        </p:txBody>
      </p:sp>
    </p:spTree>
    <p:extLst>
      <p:ext uri="{BB962C8B-B14F-4D97-AF65-F5344CB8AC3E}">
        <p14:creationId xmlns:p14="http://schemas.microsoft.com/office/powerpoint/2010/main" val="2572241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7EE55-9521-2849-AC25-02EF11E38914}"/>
              </a:ext>
            </a:extLst>
          </p:cNvPr>
          <p:cNvSpPr>
            <a:spLocks noGrp="1"/>
          </p:cNvSpPr>
          <p:nvPr>
            <p:ph type="title"/>
          </p:nvPr>
        </p:nvSpPr>
        <p:spPr>
          <a:xfrm>
            <a:off x="677334" y="609600"/>
            <a:ext cx="8596668" cy="682752"/>
          </a:xfrm>
        </p:spPr>
        <p:txBody>
          <a:bodyPr/>
          <a:lstStyle/>
          <a:p>
            <a:pPr algn="ctr"/>
            <a:r>
              <a:rPr lang="en-US" dirty="0"/>
              <a:t>Understanding the world</a:t>
            </a:r>
          </a:p>
        </p:txBody>
      </p:sp>
      <p:sp>
        <p:nvSpPr>
          <p:cNvPr id="3" name="Content Placeholder 2">
            <a:extLst>
              <a:ext uri="{FF2B5EF4-FFF2-40B4-BE49-F238E27FC236}">
                <a16:creationId xmlns:a16="http://schemas.microsoft.com/office/drawing/2014/main" id="{08A38682-D02C-B944-A227-6F73C17FDFAB}"/>
              </a:ext>
            </a:extLst>
          </p:cNvPr>
          <p:cNvSpPr>
            <a:spLocks noGrp="1"/>
          </p:cNvSpPr>
          <p:nvPr>
            <p:ph idx="1"/>
          </p:nvPr>
        </p:nvSpPr>
        <p:spPr>
          <a:xfrm>
            <a:off x="677334" y="1292352"/>
            <a:ext cx="10466154" cy="5266943"/>
          </a:xfrm>
        </p:spPr>
        <p:txBody>
          <a:bodyPr>
            <a:normAutofit fontScale="85000" lnSpcReduction="10000"/>
          </a:bodyPr>
          <a:lstStyle/>
          <a:p>
            <a:r>
              <a:rPr lang="en-US" dirty="0">
                <a:solidFill>
                  <a:srgbClr val="FF0000"/>
                </a:solidFill>
              </a:rPr>
              <a:t>People, culture and communities-</a:t>
            </a:r>
          </a:p>
          <a:p>
            <a:pPr lvl="0"/>
            <a:r>
              <a:rPr lang="en-GB" dirty="0"/>
              <a:t>Describe their immediate environment.</a:t>
            </a:r>
          </a:p>
          <a:p>
            <a:pPr lvl="0"/>
            <a:r>
              <a:rPr lang="en-GB" dirty="0"/>
              <a:t>Know some similarities and differences between different religious and cultural communities in this country.</a:t>
            </a:r>
          </a:p>
          <a:p>
            <a:pPr lvl="0"/>
            <a:r>
              <a:rPr lang="en-GB" dirty="0"/>
              <a:t> Explain some similarities and differences between life in this country and life in other countries.</a:t>
            </a:r>
          </a:p>
          <a:p>
            <a:pPr lvl="0"/>
            <a:endParaRPr lang="en-US" dirty="0"/>
          </a:p>
          <a:p>
            <a:pPr lvl="0"/>
            <a:r>
              <a:rPr lang="en-GB" dirty="0">
                <a:solidFill>
                  <a:srgbClr val="FF0000"/>
                </a:solidFill>
              </a:rPr>
              <a:t>The Natural World- </a:t>
            </a:r>
          </a:p>
          <a:p>
            <a:pPr lvl="0"/>
            <a:r>
              <a:rPr lang="en-GB" dirty="0"/>
              <a:t>Explore the natural world around them, making observations and drawing pictures of animals and plants. </a:t>
            </a:r>
          </a:p>
          <a:p>
            <a:pPr lvl="0"/>
            <a:r>
              <a:rPr lang="en-GB" dirty="0"/>
              <a:t>Know some similarities and differences between the natural world around them and contrasting environments.</a:t>
            </a:r>
          </a:p>
          <a:p>
            <a:pPr lvl="0"/>
            <a:r>
              <a:rPr lang="en-GB" dirty="0"/>
              <a:t>Understand some important processes and changes in the natural world around them, including the seasons and changing states of matter.]</a:t>
            </a:r>
          </a:p>
          <a:p>
            <a:pPr lvl="0"/>
            <a:endParaRPr lang="en-GB" dirty="0"/>
          </a:p>
          <a:p>
            <a:pPr lvl="0"/>
            <a:r>
              <a:rPr lang="en-GB" dirty="0">
                <a:solidFill>
                  <a:srgbClr val="FF0000"/>
                </a:solidFill>
              </a:rPr>
              <a:t>Past and Present-</a:t>
            </a:r>
          </a:p>
          <a:p>
            <a:pPr lvl="0"/>
            <a:r>
              <a:rPr lang="en-GB" dirty="0"/>
              <a:t>Talk about the lives of the people around them and their roles in society. </a:t>
            </a:r>
          </a:p>
          <a:p>
            <a:pPr lvl="0"/>
            <a:r>
              <a:rPr lang="en-GB" dirty="0"/>
              <a:t>Know some similarities and differences between things in the past and now.</a:t>
            </a:r>
          </a:p>
          <a:p>
            <a:pPr lvl="0"/>
            <a:r>
              <a:rPr lang="en-GB" dirty="0"/>
              <a:t>Understand the past through settings, characters and events encountered in books read in class and storytelling.</a:t>
            </a:r>
          </a:p>
          <a:p>
            <a:pPr lvl="0"/>
            <a:endParaRPr lang="en-GB" dirty="0"/>
          </a:p>
          <a:p>
            <a:endParaRPr lang="en-US" dirty="0"/>
          </a:p>
        </p:txBody>
      </p:sp>
    </p:spTree>
    <p:extLst>
      <p:ext uri="{BB962C8B-B14F-4D97-AF65-F5344CB8AC3E}">
        <p14:creationId xmlns:p14="http://schemas.microsoft.com/office/powerpoint/2010/main" val="979734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4F829-091C-8743-82BF-487F02CD3CFD}"/>
              </a:ext>
            </a:extLst>
          </p:cNvPr>
          <p:cNvSpPr>
            <a:spLocks noGrp="1"/>
          </p:cNvSpPr>
          <p:nvPr>
            <p:ph type="title"/>
          </p:nvPr>
        </p:nvSpPr>
        <p:spPr>
          <a:xfrm>
            <a:off x="677334" y="609600"/>
            <a:ext cx="8596668" cy="902208"/>
          </a:xfrm>
        </p:spPr>
        <p:txBody>
          <a:bodyPr/>
          <a:lstStyle/>
          <a:p>
            <a:pPr algn="ctr"/>
            <a:r>
              <a:rPr lang="en-US" dirty="0"/>
              <a:t>Expressive art and design</a:t>
            </a:r>
          </a:p>
        </p:txBody>
      </p:sp>
      <p:sp>
        <p:nvSpPr>
          <p:cNvPr id="3" name="Content Placeholder 2">
            <a:extLst>
              <a:ext uri="{FF2B5EF4-FFF2-40B4-BE49-F238E27FC236}">
                <a16:creationId xmlns:a16="http://schemas.microsoft.com/office/drawing/2014/main" id="{F56FA218-5E36-3543-9F84-99FBA25A6AA3}"/>
              </a:ext>
            </a:extLst>
          </p:cNvPr>
          <p:cNvSpPr>
            <a:spLocks noGrp="1"/>
          </p:cNvSpPr>
          <p:nvPr>
            <p:ph idx="1"/>
          </p:nvPr>
        </p:nvSpPr>
        <p:spPr>
          <a:xfrm>
            <a:off x="677334" y="1718846"/>
            <a:ext cx="9649290" cy="4529554"/>
          </a:xfrm>
        </p:spPr>
        <p:txBody>
          <a:bodyPr/>
          <a:lstStyle/>
          <a:p>
            <a:r>
              <a:rPr lang="en-US" dirty="0">
                <a:solidFill>
                  <a:srgbClr val="FF0000"/>
                </a:solidFill>
              </a:rPr>
              <a:t>Creating with materials-</a:t>
            </a:r>
          </a:p>
          <a:p>
            <a:pPr lvl="0"/>
            <a:r>
              <a:rPr lang="en-GB" dirty="0"/>
              <a:t>Safely use and explore a variety of materials, tools and techniques, experimenting with colour, design, texture, form and function. </a:t>
            </a:r>
          </a:p>
          <a:p>
            <a:pPr lvl="0"/>
            <a:r>
              <a:rPr lang="en-GB" dirty="0"/>
              <a:t>Share their creations, explaining the process they have used. </a:t>
            </a:r>
          </a:p>
          <a:p>
            <a:pPr lvl="0"/>
            <a:r>
              <a:rPr lang="en-GB" dirty="0"/>
              <a:t>Make use of props and materials when role playing characters in narratives and stories.</a:t>
            </a:r>
          </a:p>
          <a:p>
            <a:pPr lvl="0"/>
            <a:endParaRPr lang="en-GB" dirty="0"/>
          </a:p>
          <a:p>
            <a:pPr lvl="0"/>
            <a:r>
              <a:rPr lang="en-GB" dirty="0">
                <a:solidFill>
                  <a:srgbClr val="FF0000"/>
                </a:solidFill>
              </a:rPr>
              <a:t>Being imaginative and expressive-</a:t>
            </a:r>
          </a:p>
          <a:p>
            <a:pPr lvl="0"/>
            <a:r>
              <a:rPr lang="en-GB" dirty="0"/>
              <a:t>Invent, adapt and recount narratives and stories with peers and their teacher. </a:t>
            </a:r>
          </a:p>
          <a:p>
            <a:pPr lvl="0"/>
            <a:r>
              <a:rPr lang="en-GB" dirty="0"/>
              <a:t>Sing a range of well-known nursery rhymes and songs.</a:t>
            </a:r>
          </a:p>
          <a:p>
            <a:pPr lvl="0"/>
            <a:r>
              <a:rPr lang="en-GB" dirty="0"/>
              <a:t> Perform songs, rhymes, poems and stories with others, and try to move in time with music.</a:t>
            </a:r>
          </a:p>
          <a:p>
            <a:pPr lvl="0"/>
            <a:endParaRPr lang="en-GB" dirty="0">
              <a:solidFill>
                <a:srgbClr val="FF0000"/>
              </a:solidFill>
            </a:endParaRPr>
          </a:p>
          <a:p>
            <a:endParaRPr lang="en-US" dirty="0"/>
          </a:p>
        </p:txBody>
      </p:sp>
    </p:spTree>
    <p:extLst>
      <p:ext uri="{BB962C8B-B14F-4D97-AF65-F5344CB8AC3E}">
        <p14:creationId xmlns:p14="http://schemas.microsoft.com/office/powerpoint/2010/main" val="2217632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AE342-17D1-9E40-8EEA-BCDEF92A6E6B}"/>
              </a:ext>
            </a:extLst>
          </p:cNvPr>
          <p:cNvSpPr>
            <a:spLocks noGrp="1"/>
          </p:cNvSpPr>
          <p:nvPr>
            <p:ph type="title"/>
          </p:nvPr>
        </p:nvSpPr>
        <p:spPr>
          <a:xfrm>
            <a:off x="677334" y="609600"/>
            <a:ext cx="8596668" cy="902208"/>
          </a:xfrm>
        </p:spPr>
        <p:txBody>
          <a:bodyPr/>
          <a:lstStyle/>
          <a:p>
            <a:pPr algn="ctr"/>
            <a:r>
              <a:rPr lang="en-US" dirty="0"/>
              <a:t>How do we teach these?</a:t>
            </a:r>
          </a:p>
        </p:txBody>
      </p:sp>
      <p:sp>
        <p:nvSpPr>
          <p:cNvPr id="3" name="Content Placeholder 2">
            <a:extLst>
              <a:ext uri="{FF2B5EF4-FFF2-40B4-BE49-F238E27FC236}">
                <a16:creationId xmlns:a16="http://schemas.microsoft.com/office/drawing/2014/main" id="{24501795-7989-6F4F-AD4E-FDCFA8771ECE}"/>
              </a:ext>
            </a:extLst>
          </p:cNvPr>
          <p:cNvSpPr>
            <a:spLocks noGrp="1"/>
          </p:cNvSpPr>
          <p:nvPr>
            <p:ph idx="1"/>
          </p:nvPr>
        </p:nvSpPr>
        <p:spPr>
          <a:xfrm>
            <a:off x="677334" y="1414273"/>
            <a:ext cx="9271338" cy="4627090"/>
          </a:xfrm>
        </p:spPr>
        <p:txBody>
          <a:bodyPr/>
          <a:lstStyle/>
          <a:p>
            <a:endParaRPr lang="en-US" dirty="0"/>
          </a:p>
          <a:p>
            <a:endParaRPr lang="en-US" dirty="0"/>
          </a:p>
          <a:p>
            <a:r>
              <a:rPr lang="en-US" sz="2400" dirty="0"/>
              <a:t>Adults modelling PSED.</a:t>
            </a:r>
          </a:p>
          <a:p>
            <a:r>
              <a:rPr lang="en-US" sz="2400" dirty="0"/>
              <a:t>Group activities to encourage sharing and taking turns.</a:t>
            </a:r>
          </a:p>
          <a:p>
            <a:r>
              <a:rPr lang="en-US" sz="2400" dirty="0"/>
              <a:t>Weekly PE lessons.</a:t>
            </a:r>
          </a:p>
          <a:p>
            <a:r>
              <a:rPr lang="en-US" sz="2400" dirty="0"/>
              <a:t>Weekly music lessons.</a:t>
            </a:r>
          </a:p>
          <a:p>
            <a:r>
              <a:rPr lang="en-US" sz="2400" dirty="0"/>
              <a:t>Circle time activities.</a:t>
            </a:r>
          </a:p>
          <a:p>
            <a:r>
              <a:rPr lang="en-US" sz="2400" dirty="0"/>
              <a:t>Art activities through our topics</a:t>
            </a:r>
          </a:p>
          <a:p>
            <a:r>
              <a:rPr lang="en-US" sz="2400" dirty="0"/>
              <a:t>Ensure our topics involve learning about different aspects of the world and different cultures.</a:t>
            </a:r>
          </a:p>
        </p:txBody>
      </p:sp>
    </p:spTree>
    <p:extLst>
      <p:ext uri="{BB962C8B-B14F-4D97-AF65-F5344CB8AC3E}">
        <p14:creationId xmlns:p14="http://schemas.microsoft.com/office/powerpoint/2010/main" val="3673971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DC839-92D6-1F45-9E6B-CF9CA9856CB3}"/>
              </a:ext>
            </a:extLst>
          </p:cNvPr>
          <p:cNvSpPr>
            <a:spLocks noGrp="1"/>
          </p:cNvSpPr>
          <p:nvPr>
            <p:ph type="title"/>
          </p:nvPr>
        </p:nvSpPr>
        <p:spPr>
          <a:xfrm>
            <a:off x="677334" y="609600"/>
            <a:ext cx="8596668" cy="804672"/>
          </a:xfrm>
        </p:spPr>
        <p:txBody>
          <a:bodyPr/>
          <a:lstStyle/>
          <a:p>
            <a:pPr algn="ctr"/>
            <a:r>
              <a:rPr lang="en-US" dirty="0" err="1"/>
              <a:t>Maths</a:t>
            </a:r>
            <a:endParaRPr lang="en-US" dirty="0"/>
          </a:p>
        </p:txBody>
      </p:sp>
      <p:sp>
        <p:nvSpPr>
          <p:cNvPr id="3" name="Content Placeholder 2">
            <a:extLst>
              <a:ext uri="{FF2B5EF4-FFF2-40B4-BE49-F238E27FC236}">
                <a16:creationId xmlns:a16="http://schemas.microsoft.com/office/drawing/2014/main" id="{5B081284-A2F3-8842-B9EB-78E0A3095171}"/>
              </a:ext>
            </a:extLst>
          </p:cNvPr>
          <p:cNvSpPr>
            <a:spLocks noGrp="1"/>
          </p:cNvSpPr>
          <p:nvPr>
            <p:ph idx="1"/>
          </p:nvPr>
        </p:nvSpPr>
        <p:spPr>
          <a:xfrm>
            <a:off x="677334" y="1414273"/>
            <a:ext cx="9795594" cy="4627090"/>
          </a:xfrm>
        </p:spPr>
        <p:txBody>
          <a:bodyPr>
            <a:normAutofit fontScale="70000" lnSpcReduction="20000"/>
          </a:bodyPr>
          <a:lstStyle/>
          <a:p>
            <a:endParaRPr lang="en-US" dirty="0">
              <a:solidFill>
                <a:srgbClr val="FF0000"/>
              </a:solidFill>
            </a:endParaRPr>
          </a:p>
          <a:p>
            <a:r>
              <a:rPr lang="en-US" sz="2600" dirty="0">
                <a:solidFill>
                  <a:srgbClr val="FF0000"/>
                </a:solidFill>
              </a:rPr>
              <a:t>Number-</a:t>
            </a:r>
          </a:p>
          <a:p>
            <a:pPr lvl="0"/>
            <a:r>
              <a:rPr lang="en-GB" sz="2600" dirty="0"/>
              <a:t>Have a deep understanding of number to 10, including the composition of each number. </a:t>
            </a:r>
          </a:p>
          <a:p>
            <a:pPr lvl="0"/>
            <a:r>
              <a:rPr lang="en-GB" sz="2600" dirty="0"/>
              <a:t>Subitise (recognise quantities without counting) up to 5. </a:t>
            </a:r>
          </a:p>
          <a:p>
            <a:pPr lvl="0"/>
            <a:r>
              <a:rPr lang="en-GB" sz="2600" dirty="0"/>
              <a:t>Automatically recall (without reference to rhymes, counting or other aids) number bonds up to 5 (including subtraction facts) and some number bonds to 10, including double facts.</a:t>
            </a:r>
          </a:p>
          <a:p>
            <a:pPr lvl="0"/>
            <a:endParaRPr lang="en-GB" sz="2600" dirty="0"/>
          </a:p>
          <a:p>
            <a:pPr lvl="0"/>
            <a:r>
              <a:rPr lang="en-GB" sz="2600" dirty="0">
                <a:solidFill>
                  <a:srgbClr val="FF0000"/>
                </a:solidFill>
              </a:rPr>
              <a:t>Numerical patterns-</a:t>
            </a:r>
          </a:p>
          <a:p>
            <a:pPr lvl="0"/>
            <a:r>
              <a:rPr lang="en-GB" sz="2600" dirty="0"/>
              <a:t>Verbally count beyond 20, recognising the pattern of the counting system. </a:t>
            </a:r>
          </a:p>
          <a:p>
            <a:pPr lvl="0"/>
            <a:r>
              <a:rPr lang="en-GB" sz="2600" dirty="0"/>
              <a:t>Compare quantities up to 10 in different contexts, recognising when one quantity is greater than, less than or the same as the other quantity. </a:t>
            </a:r>
          </a:p>
          <a:p>
            <a:pPr lvl="0"/>
            <a:r>
              <a:rPr lang="en-GB" sz="2600" dirty="0"/>
              <a:t>Explore and represent patterns within numbers up to 10, including evens and odds, double facts and how quantities can be distributed equally.</a:t>
            </a:r>
          </a:p>
          <a:p>
            <a:pPr marL="0" indent="0">
              <a:buNone/>
            </a:pPr>
            <a:r>
              <a:rPr lang="en-GB" b="1" dirty="0"/>
              <a:t> </a:t>
            </a:r>
            <a:endParaRPr lang="en-GB" dirty="0"/>
          </a:p>
          <a:p>
            <a:endParaRPr lang="en-US" dirty="0"/>
          </a:p>
        </p:txBody>
      </p:sp>
    </p:spTree>
    <p:extLst>
      <p:ext uri="{BB962C8B-B14F-4D97-AF65-F5344CB8AC3E}">
        <p14:creationId xmlns:p14="http://schemas.microsoft.com/office/powerpoint/2010/main" val="33947359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798A1-2FCB-784A-B539-8C5B947E0655}"/>
              </a:ext>
            </a:extLst>
          </p:cNvPr>
          <p:cNvSpPr>
            <a:spLocks noGrp="1"/>
          </p:cNvSpPr>
          <p:nvPr>
            <p:ph type="title"/>
          </p:nvPr>
        </p:nvSpPr>
        <p:spPr>
          <a:xfrm>
            <a:off x="677334" y="609600"/>
            <a:ext cx="8596668" cy="780288"/>
          </a:xfrm>
        </p:spPr>
        <p:txBody>
          <a:bodyPr/>
          <a:lstStyle/>
          <a:p>
            <a:pPr algn="ctr"/>
            <a:r>
              <a:rPr lang="en-US" dirty="0"/>
              <a:t>How we teach this</a:t>
            </a:r>
          </a:p>
        </p:txBody>
      </p:sp>
      <p:sp>
        <p:nvSpPr>
          <p:cNvPr id="3" name="Content Placeholder 2">
            <a:extLst>
              <a:ext uri="{FF2B5EF4-FFF2-40B4-BE49-F238E27FC236}">
                <a16:creationId xmlns:a16="http://schemas.microsoft.com/office/drawing/2014/main" id="{6C470C67-3198-D74D-879D-90DFBF32325C}"/>
              </a:ext>
            </a:extLst>
          </p:cNvPr>
          <p:cNvSpPr>
            <a:spLocks noGrp="1"/>
          </p:cNvSpPr>
          <p:nvPr>
            <p:ph idx="1"/>
          </p:nvPr>
        </p:nvSpPr>
        <p:spPr>
          <a:xfrm>
            <a:off x="677334" y="1389889"/>
            <a:ext cx="9515178" cy="4651474"/>
          </a:xfrm>
        </p:spPr>
        <p:txBody>
          <a:bodyPr/>
          <a:lstStyle/>
          <a:p>
            <a:endParaRPr lang="en-US" dirty="0"/>
          </a:p>
          <a:p>
            <a:endParaRPr lang="en-US" dirty="0"/>
          </a:p>
          <a:p>
            <a:r>
              <a:rPr lang="en-US" dirty="0"/>
              <a:t>Two weekly adult-led activities.</a:t>
            </a:r>
          </a:p>
          <a:p>
            <a:r>
              <a:rPr lang="en-US" dirty="0"/>
              <a:t>Four carpet inputs based around the new concepts.</a:t>
            </a:r>
          </a:p>
          <a:p>
            <a:r>
              <a:rPr lang="en-US" dirty="0"/>
              <a:t>Often be documented on Tapestry.</a:t>
            </a:r>
          </a:p>
          <a:p>
            <a:r>
              <a:rPr lang="en-US" dirty="0"/>
              <a:t>Initially in Autumn term we focus on the children’s knowledge of number and the concepts within </a:t>
            </a:r>
            <a:r>
              <a:rPr lang="en-US" dirty="0" err="1"/>
              <a:t>eg</a:t>
            </a:r>
            <a:r>
              <a:rPr lang="en-US" dirty="0"/>
              <a:t> one more, one less, addition, subtraction.</a:t>
            </a:r>
          </a:p>
          <a:p>
            <a:r>
              <a:rPr lang="en-US" dirty="0"/>
              <a:t>Encourage children to use a variety of </a:t>
            </a:r>
            <a:r>
              <a:rPr lang="en-US" dirty="0" err="1"/>
              <a:t>maths</a:t>
            </a:r>
            <a:r>
              <a:rPr lang="en-US" dirty="0"/>
              <a:t> skills within their play.</a:t>
            </a:r>
          </a:p>
          <a:p>
            <a:r>
              <a:rPr lang="en-US" dirty="0"/>
              <a:t>Learning to form their numbers correctly.</a:t>
            </a:r>
          </a:p>
        </p:txBody>
      </p:sp>
    </p:spTree>
    <p:extLst>
      <p:ext uri="{BB962C8B-B14F-4D97-AF65-F5344CB8AC3E}">
        <p14:creationId xmlns:p14="http://schemas.microsoft.com/office/powerpoint/2010/main" val="3790663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CFC8BA-3807-8849-976F-D19D1FE2F3B7}"/>
              </a:ext>
            </a:extLst>
          </p:cNvPr>
          <p:cNvPicPr>
            <a:picLocks noChangeAspect="1"/>
          </p:cNvPicPr>
          <p:nvPr/>
        </p:nvPicPr>
        <p:blipFill>
          <a:blip r:embed="rId2"/>
          <a:stretch>
            <a:fillRect/>
          </a:stretch>
        </p:blipFill>
        <p:spPr>
          <a:xfrm>
            <a:off x="2660898" y="0"/>
            <a:ext cx="6870203" cy="6858000"/>
          </a:xfrm>
          <a:prstGeom prst="rect">
            <a:avLst/>
          </a:prstGeom>
        </p:spPr>
      </p:pic>
    </p:spTree>
    <p:extLst>
      <p:ext uri="{BB962C8B-B14F-4D97-AF65-F5344CB8AC3E}">
        <p14:creationId xmlns:p14="http://schemas.microsoft.com/office/powerpoint/2010/main" val="3826031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ABDE5-6A9A-2946-A050-1961C9E7B739}"/>
              </a:ext>
            </a:extLst>
          </p:cNvPr>
          <p:cNvSpPr>
            <a:spLocks noGrp="1"/>
          </p:cNvSpPr>
          <p:nvPr>
            <p:ph type="title"/>
          </p:nvPr>
        </p:nvSpPr>
        <p:spPr>
          <a:xfrm>
            <a:off x="677334" y="609600"/>
            <a:ext cx="8596668" cy="743712"/>
          </a:xfrm>
        </p:spPr>
        <p:txBody>
          <a:bodyPr/>
          <a:lstStyle/>
          <a:p>
            <a:pPr algn="ctr"/>
            <a:r>
              <a:rPr lang="en-US" dirty="0"/>
              <a:t>Literacy</a:t>
            </a:r>
          </a:p>
        </p:txBody>
      </p:sp>
      <p:sp>
        <p:nvSpPr>
          <p:cNvPr id="3" name="Content Placeholder 2">
            <a:extLst>
              <a:ext uri="{FF2B5EF4-FFF2-40B4-BE49-F238E27FC236}">
                <a16:creationId xmlns:a16="http://schemas.microsoft.com/office/drawing/2014/main" id="{B51664D9-8073-EF4E-84EF-BE7C4647914B}"/>
              </a:ext>
            </a:extLst>
          </p:cNvPr>
          <p:cNvSpPr>
            <a:spLocks noGrp="1"/>
          </p:cNvSpPr>
          <p:nvPr>
            <p:ph idx="1"/>
          </p:nvPr>
        </p:nvSpPr>
        <p:spPr>
          <a:xfrm>
            <a:off x="677334" y="1353312"/>
            <a:ext cx="10429578" cy="5132831"/>
          </a:xfrm>
        </p:spPr>
        <p:txBody>
          <a:bodyPr>
            <a:normAutofit fontScale="85000" lnSpcReduction="20000"/>
          </a:bodyPr>
          <a:lstStyle/>
          <a:p>
            <a:r>
              <a:rPr lang="en-US" dirty="0">
                <a:solidFill>
                  <a:srgbClr val="FF0000"/>
                </a:solidFill>
              </a:rPr>
              <a:t>Reading comprehension-</a:t>
            </a:r>
          </a:p>
          <a:p>
            <a:pPr lvl="0"/>
            <a:r>
              <a:rPr lang="en-GB" sz="1900" dirty="0"/>
              <a:t>Demonstrate understanding of what has been read to them by retelling stories and narratives using their own words .</a:t>
            </a:r>
          </a:p>
          <a:p>
            <a:pPr lvl="0"/>
            <a:r>
              <a:rPr lang="en-GB" sz="1900" dirty="0"/>
              <a:t>Anticipate key events in stories. </a:t>
            </a:r>
          </a:p>
          <a:p>
            <a:pPr lvl="0"/>
            <a:r>
              <a:rPr lang="en-GB" sz="1900" dirty="0"/>
              <a:t>Use and understand recently introduced vocabulary during discussions about stories, non-fiction, rhymes and poems and during role play.</a:t>
            </a:r>
          </a:p>
          <a:p>
            <a:endParaRPr lang="en-US" sz="1900" dirty="0"/>
          </a:p>
          <a:p>
            <a:r>
              <a:rPr lang="en-US" sz="1900" dirty="0">
                <a:solidFill>
                  <a:srgbClr val="FF0000"/>
                </a:solidFill>
              </a:rPr>
              <a:t>Word reading-</a:t>
            </a:r>
          </a:p>
          <a:p>
            <a:r>
              <a:rPr lang="en-GB" sz="1900" dirty="0"/>
              <a:t>Say a sound for each letter in the alphabet and at least 10 digraphs. </a:t>
            </a:r>
          </a:p>
          <a:p>
            <a:r>
              <a:rPr lang="en-GB" sz="1900" dirty="0"/>
              <a:t>Read words consistent with their phonic knowledge by sound-blending. </a:t>
            </a:r>
          </a:p>
          <a:p>
            <a:r>
              <a:rPr lang="en-GB" sz="1900" dirty="0"/>
              <a:t>Read aloud simple sentences and books that are consistent with their phonic knowledge, including some common exception words.</a:t>
            </a:r>
          </a:p>
          <a:p>
            <a:endParaRPr lang="en-GB" sz="1900" dirty="0"/>
          </a:p>
          <a:p>
            <a:r>
              <a:rPr lang="en-GB" sz="1900" dirty="0">
                <a:solidFill>
                  <a:srgbClr val="FF0000"/>
                </a:solidFill>
              </a:rPr>
              <a:t>Writing-</a:t>
            </a:r>
          </a:p>
          <a:p>
            <a:pPr lvl="0"/>
            <a:r>
              <a:rPr lang="en-GB" sz="1900" dirty="0"/>
              <a:t>Write recognisable letters, most of which are correctly formed. </a:t>
            </a:r>
          </a:p>
          <a:p>
            <a:pPr lvl="0"/>
            <a:r>
              <a:rPr lang="en-GB" sz="1900" dirty="0"/>
              <a:t>Spell words by identifying sounds in them and representing the sounds with a letter or letters. </a:t>
            </a:r>
          </a:p>
          <a:p>
            <a:pPr lvl="0"/>
            <a:r>
              <a:rPr lang="en-GB" sz="1900" dirty="0"/>
              <a:t>Write simple phrases and sentences that can be read by others.</a:t>
            </a:r>
          </a:p>
          <a:p>
            <a:endParaRPr lang="en-GB" dirty="0"/>
          </a:p>
          <a:p>
            <a:endParaRPr lang="en-US" dirty="0"/>
          </a:p>
        </p:txBody>
      </p:sp>
    </p:spTree>
    <p:extLst>
      <p:ext uri="{BB962C8B-B14F-4D97-AF65-F5344CB8AC3E}">
        <p14:creationId xmlns:p14="http://schemas.microsoft.com/office/powerpoint/2010/main" val="2790045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19F45-1288-FE4C-8FAD-1B5B4DD73A98}"/>
              </a:ext>
            </a:extLst>
          </p:cNvPr>
          <p:cNvSpPr>
            <a:spLocks noGrp="1"/>
          </p:cNvSpPr>
          <p:nvPr>
            <p:ph type="title"/>
          </p:nvPr>
        </p:nvSpPr>
        <p:spPr>
          <a:xfrm>
            <a:off x="677334" y="609600"/>
            <a:ext cx="8596668" cy="755904"/>
          </a:xfrm>
        </p:spPr>
        <p:txBody>
          <a:bodyPr/>
          <a:lstStyle/>
          <a:p>
            <a:pPr algn="ctr"/>
            <a:r>
              <a:rPr lang="en-US" dirty="0"/>
              <a:t>How this is taught…</a:t>
            </a:r>
          </a:p>
        </p:txBody>
      </p:sp>
      <p:sp>
        <p:nvSpPr>
          <p:cNvPr id="3" name="Content Placeholder 2">
            <a:extLst>
              <a:ext uri="{FF2B5EF4-FFF2-40B4-BE49-F238E27FC236}">
                <a16:creationId xmlns:a16="http://schemas.microsoft.com/office/drawing/2014/main" id="{C8ABF443-247C-4C41-9E8C-4EDD3F3435D4}"/>
              </a:ext>
            </a:extLst>
          </p:cNvPr>
          <p:cNvSpPr>
            <a:spLocks noGrp="1"/>
          </p:cNvSpPr>
          <p:nvPr>
            <p:ph idx="1"/>
          </p:nvPr>
        </p:nvSpPr>
        <p:spPr>
          <a:xfrm>
            <a:off x="677334" y="1280161"/>
            <a:ext cx="9746826" cy="4761202"/>
          </a:xfrm>
        </p:spPr>
        <p:txBody>
          <a:bodyPr>
            <a:normAutofit lnSpcReduction="10000"/>
          </a:bodyPr>
          <a:lstStyle/>
          <a:p>
            <a:r>
              <a:rPr lang="en-US" sz="2000" dirty="0"/>
              <a:t>Daily 30 minute phonic lessons.</a:t>
            </a:r>
          </a:p>
          <a:p>
            <a:r>
              <a:rPr lang="en-US" sz="2000" dirty="0"/>
              <a:t>Following Richmond phonic </a:t>
            </a:r>
            <a:r>
              <a:rPr lang="en-US" sz="2000" dirty="0" err="1"/>
              <a:t>programme</a:t>
            </a:r>
            <a:r>
              <a:rPr lang="en-US" sz="2000" dirty="0"/>
              <a:t> (combination of current phonic </a:t>
            </a:r>
            <a:r>
              <a:rPr lang="en-US" sz="2000" dirty="0" err="1"/>
              <a:t>programmes</a:t>
            </a:r>
            <a:r>
              <a:rPr lang="en-US" sz="2000" dirty="0"/>
              <a:t>).</a:t>
            </a:r>
          </a:p>
          <a:p>
            <a:r>
              <a:rPr lang="en-US" sz="2000" dirty="0"/>
              <a:t>Weekly Literacy lesson based around the topic that consolidates the learning in phonics.</a:t>
            </a:r>
          </a:p>
          <a:p>
            <a:r>
              <a:rPr lang="en-US" sz="2000" dirty="0"/>
              <a:t>Reading at home with an adult is important for your child.</a:t>
            </a:r>
          </a:p>
          <a:p>
            <a:r>
              <a:rPr lang="en-US" sz="2000" dirty="0">
                <a:solidFill>
                  <a:srgbClr val="7C047C"/>
                </a:solidFill>
              </a:rPr>
              <a:t>Pink</a:t>
            </a:r>
            <a:r>
              <a:rPr lang="en-US" sz="2000" dirty="0"/>
              <a:t>, </a:t>
            </a:r>
            <a:r>
              <a:rPr lang="en-US" sz="2000" dirty="0">
                <a:solidFill>
                  <a:srgbClr val="FF0000"/>
                </a:solidFill>
              </a:rPr>
              <a:t>red</a:t>
            </a:r>
            <a:r>
              <a:rPr lang="en-US" sz="2000" dirty="0"/>
              <a:t>, </a:t>
            </a:r>
            <a:r>
              <a:rPr lang="en-US" sz="2000" dirty="0">
                <a:highlight>
                  <a:srgbClr val="FFFF00"/>
                </a:highlight>
              </a:rPr>
              <a:t>yellow</a:t>
            </a:r>
            <a:r>
              <a:rPr lang="en-US" sz="2000" dirty="0"/>
              <a:t>, </a:t>
            </a:r>
            <a:r>
              <a:rPr lang="en-US" sz="2000" dirty="0">
                <a:solidFill>
                  <a:srgbClr val="00B0F0"/>
                </a:solidFill>
              </a:rPr>
              <a:t>blue, </a:t>
            </a:r>
            <a:r>
              <a:rPr lang="en-US" sz="2000" dirty="0">
                <a:solidFill>
                  <a:srgbClr val="00B050"/>
                </a:solidFill>
              </a:rPr>
              <a:t>green, </a:t>
            </a:r>
            <a:r>
              <a:rPr lang="en-US" sz="2000" dirty="0">
                <a:solidFill>
                  <a:srgbClr val="FFC000"/>
                </a:solidFill>
              </a:rPr>
              <a:t>orange</a:t>
            </a:r>
            <a:r>
              <a:rPr lang="en-US" sz="2000" dirty="0"/>
              <a:t>, </a:t>
            </a:r>
            <a:r>
              <a:rPr lang="en-US" sz="2000" dirty="0">
                <a:solidFill>
                  <a:srgbClr val="16F6F6"/>
                </a:solidFill>
              </a:rPr>
              <a:t>turquoise</a:t>
            </a:r>
            <a:r>
              <a:rPr lang="en-US" sz="2000" dirty="0"/>
              <a:t>, </a:t>
            </a:r>
            <a:r>
              <a:rPr lang="en-US" sz="2000" dirty="0">
                <a:solidFill>
                  <a:srgbClr val="7C047C"/>
                </a:solidFill>
              </a:rPr>
              <a:t>purple</a:t>
            </a:r>
            <a:r>
              <a:rPr lang="en-US" sz="2000" dirty="0"/>
              <a:t>, </a:t>
            </a:r>
            <a:r>
              <a:rPr lang="en-US" sz="2000" dirty="0">
                <a:solidFill>
                  <a:schemeClr val="accent3">
                    <a:lumMod val="75000"/>
                  </a:schemeClr>
                </a:solidFill>
              </a:rPr>
              <a:t>gold, </a:t>
            </a:r>
            <a:r>
              <a:rPr lang="en-US" sz="2000" dirty="0"/>
              <a:t>white, </a:t>
            </a:r>
            <a:r>
              <a:rPr lang="en-US" sz="2000" dirty="0">
                <a:solidFill>
                  <a:schemeClr val="accent2">
                    <a:lumMod val="60000"/>
                    <a:lumOff val="40000"/>
                  </a:schemeClr>
                </a:solidFill>
              </a:rPr>
              <a:t>lime</a:t>
            </a:r>
            <a:r>
              <a:rPr lang="en-US" sz="2000" dirty="0"/>
              <a:t>, </a:t>
            </a:r>
            <a:r>
              <a:rPr lang="en-US" sz="2000" dirty="0">
                <a:solidFill>
                  <a:srgbClr val="CC6600"/>
                </a:solidFill>
              </a:rPr>
              <a:t>brown, </a:t>
            </a:r>
            <a:r>
              <a:rPr lang="en-US" sz="2000" dirty="0">
                <a:solidFill>
                  <a:schemeClr val="bg1">
                    <a:lumMod val="50000"/>
                  </a:schemeClr>
                </a:solidFill>
              </a:rPr>
              <a:t>grey, </a:t>
            </a:r>
            <a:r>
              <a:rPr lang="en-US" sz="2000" dirty="0">
                <a:solidFill>
                  <a:srgbClr val="002060"/>
                </a:solidFill>
              </a:rPr>
              <a:t>dark-blue</a:t>
            </a:r>
            <a:r>
              <a:rPr lang="en-US" sz="2000" dirty="0"/>
              <a:t>, </a:t>
            </a:r>
            <a:r>
              <a:rPr lang="en-US" sz="2000" dirty="0">
                <a:solidFill>
                  <a:schemeClr val="accent5">
                    <a:lumMod val="75000"/>
                  </a:schemeClr>
                </a:solidFill>
              </a:rPr>
              <a:t>dark-red</a:t>
            </a:r>
            <a:r>
              <a:rPr lang="en-US" sz="2000" dirty="0"/>
              <a:t> and free reader (for Reception children the expectation is for them to be on red or yellow books by the end of the school year. We will continue to extend the children past yellow if they are ready).</a:t>
            </a:r>
          </a:p>
          <a:p>
            <a:r>
              <a:rPr lang="en-US" sz="2000" dirty="0"/>
              <a:t>Letter formation handout to help you when working with your child to ensure continuity.</a:t>
            </a:r>
          </a:p>
          <a:p>
            <a:r>
              <a:rPr lang="en-US" sz="2000" dirty="0" err="1"/>
              <a:t>Pronounciation</a:t>
            </a:r>
            <a:r>
              <a:rPr lang="en-US" sz="2000" dirty="0"/>
              <a:t> of the sounds. Please see link on the website, to look at how to pronounce the sounds. </a:t>
            </a:r>
            <a:r>
              <a:rPr lang="en-GB" sz="2000" dirty="0">
                <a:solidFill>
                  <a:srgbClr val="0070C0"/>
                </a:solidFill>
                <a:hlinkClick r:id="rId2">
                  <a:extLst>
                    <a:ext uri="{A12FA001-AC4F-418D-AE19-62706E023703}">
                      <ahyp:hlinkClr xmlns:ahyp="http://schemas.microsoft.com/office/drawing/2018/hyperlinkcolor" val="tx"/>
                    </a:ext>
                  </a:extLst>
                </a:hlinkClick>
              </a:rPr>
              <a:t>RWI Set 1 Sounds Pronunciation Guide - Bing video</a:t>
            </a:r>
            <a:endParaRPr lang="en-US" sz="2000" dirty="0">
              <a:solidFill>
                <a:srgbClr val="0070C0"/>
              </a:solidFill>
            </a:endParaRPr>
          </a:p>
        </p:txBody>
      </p:sp>
    </p:spTree>
    <p:extLst>
      <p:ext uri="{BB962C8B-B14F-4D97-AF65-F5344CB8AC3E}">
        <p14:creationId xmlns:p14="http://schemas.microsoft.com/office/powerpoint/2010/main" val="273958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BB28D-30F9-47C9-B5D0-335843EEF529}"/>
              </a:ext>
            </a:extLst>
          </p:cNvPr>
          <p:cNvSpPr>
            <a:spLocks noGrp="1"/>
          </p:cNvSpPr>
          <p:nvPr>
            <p:ph type="title"/>
          </p:nvPr>
        </p:nvSpPr>
        <p:spPr/>
        <p:txBody>
          <a:bodyPr/>
          <a:lstStyle/>
          <a:p>
            <a:pPr algn="ctr"/>
            <a:r>
              <a:rPr lang="en-GB" dirty="0"/>
              <a:t>Phonics terminology that the children may use…</a:t>
            </a:r>
          </a:p>
        </p:txBody>
      </p:sp>
      <p:sp>
        <p:nvSpPr>
          <p:cNvPr id="3" name="Content Placeholder 2">
            <a:extLst>
              <a:ext uri="{FF2B5EF4-FFF2-40B4-BE49-F238E27FC236}">
                <a16:creationId xmlns:a16="http://schemas.microsoft.com/office/drawing/2014/main" id="{2C8C87EA-D45F-403D-9603-4040321CD9E2}"/>
              </a:ext>
            </a:extLst>
          </p:cNvPr>
          <p:cNvSpPr>
            <a:spLocks noGrp="1"/>
          </p:cNvSpPr>
          <p:nvPr>
            <p:ph idx="1"/>
          </p:nvPr>
        </p:nvSpPr>
        <p:spPr>
          <a:xfrm>
            <a:off x="942378" y="2160589"/>
            <a:ext cx="8596668" cy="3880773"/>
          </a:xfrm>
        </p:spPr>
        <p:txBody>
          <a:bodyPr/>
          <a:lstStyle/>
          <a:p>
            <a:endParaRPr lang="en-GB" dirty="0"/>
          </a:p>
          <a:p>
            <a:r>
              <a:rPr lang="en-GB" dirty="0"/>
              <a:t>Digraph- To letters that together make one sound </a:t>
            </a:r>
            <a:r>
              <a:rPr lang="en-GB" dirty="0" err="1"/>
              <a:t>eg</a:t>
            </a:r>
            <a:r>
              <a:rPr lang="en-GB" dirty="0"/>
              <a:t> ay in play.</a:t>
            </a:r>
          </a:p>
          <a:p>
            <a:r>
              <a:rPr lang="en-GB" dirty="0"/>
              <a:t>Tri-graph- Three letters together that make one sound </a:t>
            </a:r>
            <a:r>
              <a:rPr lang="en-GB" dirty="0" err="1"/>
              <a:t>eg</a:t>
            </a:r>
            <a:r>
              <a:rPr lang="en-GB" dirty="0"/>
              <a:t> </a:t>
            </a:r>
            <a:r>
              <a:rPr lang="en-GB" dirty="0" err="1"/>
              <a:t>igh</a:t>
            </a:r>
            <a:r>
              <a:rPr lang="en-GB" dirty="0"/>
              <a:t> in fight.</a:t>
            </a:r>
          </a:p>
          <a:p>
            <a:r>
              <a:rPr lang="en-GB" dirty="0"/>
              <a:t>Split-digraph- Two letter that make one sound with a letter in between </a:t>
            </a:r>
            <a:r>
              <a:rPr lang="en-GB" dirty="0" err="1"/>
              <a:t>eg</a:t>
            </a:r>
            <a:r>
              <a:rPr lang="en-GB" dirty="0"/>
              <a:t> a-e in make.</a:t>
            </a:r>
          </a:p>
          <a:p>
            <a:r>
              <a:rPr lang="en-GB" dirty="0"/>
              <a:t>Segment- To break down a word into individual sounds to read or write it.</a:t>
            </a:r>
          </a:p>
          <a:p>
            <a:r>
              <a:rPr lang="en-GB" dirty="0"/>
              <a:t>Blend- To say the individual sounds quickly together to hear/read the whole word.</a:t>
            </a:r>
          </a:p>
        </p:txBody>
      </p:sp>
    </p:spTree>
    <p:extLst>
      <p:ext uri="{BB962C8B-B14F-4D97-AF65-F5344CB8AC3E}">
        <p14:creationId xmlns:p14="http://schemas.microsoft.com/office/powerpoint/2010/main" val="3446708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2A9FF-60A3-4B57-8B95-06576744E3F4}"/>
              </a:ext>
            </a:extLst>
          </p:cNvPr>
          <p:cNvSpPr>
            <a:spLocks noGrp="1"/>
          </p:cNvSpPr>
          <p:nvPr>
            <p:ph type="title"/>
          </p:nvPr>
        </p:nvSpPr>
        <p:spPr>
          <a:xfrm>
            <a:off x="1074899" y="2584174"/>
            <a:ext cx="8596668" cy="1320800"/>
          </a:xfrm>
        </p:spPr>
        <p:txBody>
          <a:bodyPr>
            <a:normAutofit/>
          </a:bodyPr>
          <a:lstStyle/>
          <a:p>
            <a:pPr algn="ctr"/>
            <a:r>
              <a:rPr lang="en-GB" sz="6000" dirty="0"/>
              <a:t>Any questions?</a:t>
            </a:r>
          </a:p>
        </p:txBody>
      </p:sp>
    </p:spTree>
    <p:extLst>
      <p:ext uri="{BB962C8B-B14F-4D97-AF65-F5344CB8AC3E}">
        <p14:creationId xmlns:p14="http://schemas.microsoft.com/office/powerpoint/2010/main" val="34814661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144</TotalTime>
  <Words>1386</Words>
  <Application>Microsoft Office PowerPoint</Application>
  <PresentationFormat>Widescreen</PresentationFormat>
  <Paragraphs>135</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Trebuchet MS</vt:lpstr>
      <vt:lpstr>Wingdings 3</vt:lpstr>
      <vt:lpstr>Facet</vt:lpstr>
      <vt:lpstr>Reception at Richmond Avenue Primary School</vt:lpstr>
      <vt:lpstr>EYFS 2021 Curriculum</vt:lpstr>
      <vt:lpstr>Personal, social and emotion development</vt:lpstr>
      <vt:lpstr>Communication and Language</vt:lpstr>
      <vt:lpstr>Physical Development</vt:lpstr>
      <vt:lpstr>Understanding the world</vt:lpstr>
      <vt:lpstr>Expressive art and design</vt:lpstr>
      <vt:lpstr>How do we teach these?</vt:lpstr>
      <vt:lpstr>Maths</vt:lpstr>
      <vt:lpstr>How we teach this</vt:lpstr>
      <vt:lpstr>PowerPoint Presentation</vt:lpstr>
      <vt:lpstr>Literacy</vt:lpstr>
      <vt:lpstr>How this is taught…</vt:lpstr>
      <vt:lpstr>Phonics terminology that the children may use…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at Richmond Avenue Primary School</dc:title>
  <dc:creator>eloise lovell</dc:creator>
  <cp:lastModifiedBy>Miss Moneypenny (Headteacher)</cp:lastModifiedBy>
  <cp:revision>10</cp:revision>
  <dcterms:created xsi:type="dcterms:W3CDTF">2021-09-24T17:02:14Z</dcterms:created>
  <dcterms:modified xsi:type="dcterms:W3CDTF">2021-10-07T13:32:12Z</dcterms:modified>
</cp:coreProperties>
</file>